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7" r:id="rId1"/>
  </p:sldMasterIdLst>
  <p:sldIdLst>
    <p:sldId id="256" r:id="rId2"/>
    <p:sldId id="265" r:id="rId3"/>
    <p:sldId id="259" r:id="rId4"/>
    <p:sldId id="264" r:id="rId5"/>
    <p:sldId id="262" r:id="rId6"/>
    <p:sldId id="258" r:id="rId7"/>
    <p:sldId id="260" r:id="rId8"/>
    <p:sldId id="261" r:id="rId9"/>
    <p:sldId id="267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9E65-249E-4D50-8906-FAAAE94971FC}" type="datetimeFigureOut">
              <a:rPr lang="es-ES" smtClean="0"/>
              <a:pPr/>
              <a:t>17/05/2012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BAA1A-AEF4-45FD-B053-7F9A802EDAD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9E65-249E-4D50-8906-FAAAE94971FC}" type="datetimeFigureOut">
              <a:rPr lang="es-ES" smtClean="0"/>
              <a:pPr/>
              <a:t>17/05/2012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BAA1A-AEF4-45FD-B053-7F9A802EDAD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9E65-249E-4D50-8906-FAAAE94971FC}" type="datetimeFigureOut">
              <a:rPr lang="es-ES" smtClean="0"/>
              <a:pPr/>
              <a:t>17/05/2012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BAA1A-AEF4-45FD-B053-7F9A802EDAD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9E65-249E-4D50-8906-FAAAE94971FC}" type="datetimeFigureOut">
              <a:rPr lang="es-ES" smtClean="0"/>
              <a:pPr/>
              <a:t>17/05/2012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BAA1A-AEF4-45FD-B053-7F9A802EDAD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9E65-249E-4D50-8906-FAAAE94971FC}" type="datetimeFigureOut">
              <a:rPr lang="es-ES" smtClean="0"/>
              <a:pPr/>
              <a:t>17/05/2012</a:t>
            </a:fld>
            <a:endParaRPr lang="es-E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BAA1A-AEF4-45FD-B053-7F9A802EDAD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9E65-249E-4D50-8906-FAAAE94971FC}" type="datetimeFigureOut">
              <a:rPr lang="es-ES" smtClean="0"/>
              <a:pPr/>
              <a:t>17/05/2012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BAA1A-AEF4-45FD-B053-7F9A802EDAD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9E65-249E-4D50-8906-FAAAE94971FC}" type="datetimeFigureOut">
              <a:rPr lang="es-ES" smtClean="0"/>
              <a:pPr/>
              <a:t>17/05/2012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BAA1A-AEF4-45FD-B053-7F9A802EDAD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9E65-249E-4D50-8906-FAAAE94971FC}" type="datetimeFigureOut">
              <a:rPr lang="es-ES" smtClean="0"/>
              <a:pPr/>
              <a:t>17/05/2012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BAA1A-AEF4-45FD-B053-7F9A802EDAD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9E65-249E-4D50-8906-FAAAE94971FC}" type="datetimeFigureOut">
              <a:rPr lang="es-ES" smtClean="0"/>
              <a:pPr/>
              <a:t>17/05/2012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BAA1A-AEF4-45FD-B053-7F9A802EDAD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9E65-249E-4D50-8906-FAAAE94971FC}" type="datetimeFigureOut">
              <a:rPr lang="es-ES" smtClean="0"/>
              <a:pPr/>
              <a:t>17/05/2012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BAA1A-AEF4-45FD-B053-7F9A802EDAD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9E65-249E-4D50-8906-FAAAE94971FC}" type="datetimeFigureOut">
              <a:rPr lang="es-ES" smtClean="0"/>
              <a:pPr/>
              <a:t>17/05/2012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BAA1A-AEF4-45FD-B053-7F9A802EDAD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3179E65-249E-4D50-8906-FAAAE94971FC}" type="datetimeFigureOut">
              <a:rPr lang="es-ES" smtClean="0"/>
              <a:pPr/>
              <a:t>17/05/2012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49BAA1A-AEF4-45FD-B053-7F9A802EDAD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Secuencia%2001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4419600" cy="949824"/>
          </a:xfrm>
        </p:spPr>
        <p:txBody>
          <a:bodyPr>
            <a:normAutofit/>
          </a:bodyPr>
          <a:lstStyle/>
          <a:p>
            <a:pPr algn="ctr"/>
            <a:r>
              <a:rPr lang="es-ES" sz="5400" dirty="0" smtClean="0"/>
              <a:t>REPORTAJE</a:t>
            </a:r>
            <a:endParaRPr lang="es-ES" sz="5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600" y="3068960"/>
            <a:ext cx="4419600" cy="1731640"/>
          </a:xfrm>
        </p:spPr>
        <p:txBody>
          <a:bodyPr>
            <a:normAutofit/>
          </a:bodyPr>
          <a:lstStyle/>
          <a:p>
            <a:pPr algn="ctr"/>
            <a:r>
              <a:rPr lang="es-ES" sz="4800" dirty="0" smtClean="0"/>
              <a:t>“Doblemente olvidados”</a:t>
            </a:r>
            <a:endParaRPr lang="es-ES" sz="4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228184" y="4941168"/>
            <a:ext cx="2915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dirty="0" smtClean="0"/>
              <a:t>Diego Alcalá </a:t>
            </a:r>
          </a:p>
          <a:p>
            <a:pPr algn="r"/>
            <a:r>
              <a:rPr lang="es-ES" sz="2000" dirty="0" smtClean="0"/>
              <a:t>Raquel Martínez</a:t>
            </a:r>
          </a:p>
          <a:p>
            <a:pPr algn="r"/>
            <a:r>
              <a:rPr lang="es-ES" sz="2000" dirty="0" smtClean="0"/>
              <a:t>Astrid </a:t>
            </a:r>
            <a:r>
              <a:rPr lang="es-ES" sz="2000" dirty="0" err="1" smtClean="0"/>
              <a:t>Otal</a:t>
            </a:r>
            <a:endParaRPr lang="es-ES" sz="2000" dirty="0" smtClean="0"/>
          </a:p>
          <a:p>
            <a:pPr algn="r"/>
            <a:r>
              <a:rPr lang="es-ES" sz="2000" dirty="0" smtClean="0"/>
              <a:t>Marta Sofía Ruiz</a:t>
            </a:r>
          </a:p>
          <a:p>
            <a:pPr algn="r"/>
            <a:r>
              <a:rPr lang="es-ES" sz="2000" dirty="0" smtClean="0"/>
              <a:t>Ignacio Pérez</a:t>
            </a:r>
          </a:p>
          <a:p>
            <a:pPr algn="r"/>
            <a:r>
              <a:rPr lang="es-ES" sz="2000" dirty="0" smtClean="0"/>
              <a:t>Irene Lozano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xmlns="" val="111544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4000" dirty="0" smtClean="0"/>
              <a:t>ASAPME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 smtClean="0"/>
              <a:t>La </a:t>
            </a:r>
            <a:r>
              <a:rPr lang="es-ES" b="1" dirty="0" smtClean="0"/>
              <a:t>Asociación Aragonesa Pro Salud Mental (ASAPME)</a:t>
            </a:r>
            <a:r>
              <a:rPr lang="es-ES" dirty="0" smtClean="0"/>
              <a:t> es una entidad privada sin ánimo de lucro fundada en 1984</a:t>
            </a:r>
          </a:p>
          <a:p>
            <a:pPr algn="just"/>
            <a:r>
              <a:rPr lang="es-ES" dirty="0" smtClean="0"/>
              <a:t>Objetivo: mejorar la calidad de vida de las personas con enfermedad mental y de sus familias</a:t>
            </a:r>
            <a:r>
              <a:rPr lang="es-ES_tradnl" dirty="0" smtClean="0"/>
              <a:t>. ASAPME ofrece asistencia y rehabilitación a todos ellos, además de buscar la  reinserción socio- laboral de las personas que padecen una enfermedad mental.</a:t>
            </a:r>
          </a:p>
          <a:p>
            <a:pPr algn="just"/>
            <a:r>
              <a:rPr lang="es-ES_tradnl" dirty="0" smtClean="0"/>
              <a:t>Cuenta con la </a:t>
            </a:r>
            <a:r>
              <a:rPr lang="es-ES_tradnl" dirty="0" smtClean="0"/>
              <a:t>colaboración económica tanto del </a:t>
            </a:r>
            <a:r>
              <a:rPr lang="es-ES_tradnl" dirty="0" smtClean="0"/>
              <a:t>Gobierno de Aragón y </a:t>
            </a:r>
            <a:r>
              <a:rPr lang="es-ES_tradnl" dirty="0" smtClean="0"/>
              <a:t>del </a:t>
            </a:r>
            <a:r>
              <a:rPr lang="es-ES_tradnl" dirty="0" smtClean="0"/>
              <a:t>Ayuntamiento de </a:t>
            </a:r>
            <a:r>
              <a:rPr lang="es-ES_tradnl" dirty="0" smtClean="0"/>
              <a:t>Zaragoza como de otras entidades privadas.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40966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/>
              <a:t>GRÁFICO GANTT. PREVISIÓN</a:t>
            </a:r>
            <a:endParaRPr lang="es-ES" sz="4000" dirty="0"/>
          </a:p>
        </p:txBody>
      </p:sp>
      <p:pic>
        <p:nvPicPr>
          <p:cNvPr id="5" name="4 Imagen"/>
          <p:cNvPicPr/>
          <p:nvPr/>
        </p:nvPicPr>
        <p:blipFill>
          <a:blip r:embed="rId2" cstate="print"/>
          <a:srcRect t="24730" r="53133" b="12210"/>
          <a:stretch>
            <a:fillRect/>
          </a:stretch>
        </p:blipFill>
        <p:spPr bwMode="auto">
          <a:xfrm>
            <a:off x="755576" y="1484784"/>
            <a:ext cx="756084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25363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40966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/>
              <a:t>GRÁFICO GANTT. TIEMPO REAL</a:t>
            </a:r>
            <a:endParaRPr lang="es-ES" sz="40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41463387"/>
              </p:ext>
            </p:extLst>
          </p:nvPr>
        </p:nvGraphicFramePr>
        <p:xfrm>
          <a:off x="827583" y="1340768"/>
          <a:ext cx="7292899" cy="4896540"/>
        </p:xfrm>
        <a:graphic>
          <a:graphicData uri="http://schemas.openxmlformats.org/drawingml/2006/table">
            <a:tbl>
              <a:tblPr/>
              <a:tblGrid>
                <a:gridCol w="4356161"/>
                <a:gridCol w="1468369"/>
                <a:gridCol w="1468369"/>
              </a:tblGrid>
              <a:tr h="27203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TAREA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INICIO2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DURACIÓN2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2030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Ideación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2030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1ª Tutoría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2030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Documentación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2030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Contactar con los responsables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2030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Encuentro con los responsables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2030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Plan de rodaje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2030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Redacción del guión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2030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1ª Grabación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2030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1ª Visualizacón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2030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2ª Grabación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2030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2ª Visualización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2030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2ª Tutoría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2030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Grabación del off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2030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Montaje de las imágenes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2030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Introducción de efectos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2030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Preparación de la presentación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2030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Ensayo final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2568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/>
              <a:t>GRÁFICO GANTT</a:t>
            </a:r>
            <a:endParaRPr lang="es-ES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858" t="20881" r="13858" b="7674"/>
          <a:stretch/>
        </p:blipFill>
        <p:spPr bwMode="auto">
          <a:xfrm>
            <a:off x="114755" y="1196751"/>
            <a:ext cx="9047683" cy="5308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6856" y="54868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s-ES" sz="4000" dirty="0" smtClean="0"/>
              <a:t>ASPECTOS DESTACADOS EN LA PRODUCCIÓN DEL REPORTAJE</a:t>
            </a:r>
            <a:endParaRPr lang="es-ES" sz="40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95536" y="1556791"/>
            <a:ext cx="828092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s-ES" sz="2400" u="sng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s-ES" sz="2400" u="sng" dirty="0" smtClean="0"/>
              <a:t>Dificultades</a:t>
            </a:r>
          </a:p>
          <a:p>
            <a:pPr algn="just"/>
            <a:endParaRPr lang="es-ES" sz="3200" b="1" dirty="0" smtClean="0"/>
          </a:p>
          <a:p>
            <a:pPr marL="342900" indent="-342900" algn="just">
              <a:buFontTx/>
              <a:buChar char="-"/>
            </a:pPr>
            <a:r>
              <a:rPr lang="es-ES" sz="2400" dirty="0" smtClean="0"/>
              <a:t>Encontrar un gancho de actualidad</a:t>
            </a:r>
          </a:p>
          <a:p>
            <a:pPr marL="342900" indent="-342900" algn="just">
              <a:buFontTx/>
              <a:buChar char="-"/>
            </a:pPr>
            <a:r>
              <a:rPr lang="es-ES" sz="2400" dirty="0" smtClean="0"/>
              <a:t>Enlace de datos generales con los datos de la asociación</a:t>
            </a:r>
          </a:p>
          <a:p>
            <a:pPr marL="342900" indent="-342900" algn="just">
              <a:buFontTx/>
              <a:buChar char="-"/>
            </a:pPr>
            <a:r>
              <a:rPr lang="es-ES" sz="2400" dirty="0" smtClean="0"/>
              <a:t>Necesaria autorización para grabar a los enfermos mentales</a:t>
            </a:r>
          </a:p>
          <a:p>
            <a:pPr marL="342900" indent="-342900" algn="just">
              <a:buFontTx/>
              <a:buChar char="-"/>
            </a:pPr>
            <a:r>
              <a:rPr lang="es-ES" sz="2400" dirty="0" smtClean="0"/>
              <a:t>Documentación </a:t>
            </a:r>
            <a:r>
              <a:rPr lang="es-ES" sz="2400" dirty="0" smtClean="0">
                <a:sym typeface="Wingdings" pitchFamily="2" charset="2"/>
              </a:rPr>
              <a:t></a:t>
            </a:r>
            <a:r>
              <a:rPr lang="es-ES" sz="2400" dirty="0" smtClean="0"/>
              <a:t>Off </a:t>
            </a:r>
            <a:r>
              <a:rPr lang="es-ES" sz="2400" dirty="0" err="1" smtClean="0"/>
              <a:t>the</a:t>
            </a:r>
            <a:r>
              <a:rPr lang="es-ES" sz="2400" dirty="0" smtClean="0"/>
              <a:t> record</a:t>
            </a:r>
          </a:p>
          <a:p>
            <a:pPr marL="342900" indent="-342900" algn="just">
              <a:buFontTx/>
              <a:buChar char="-"/>
            </a:pPr>
            <a:r>
              <a:rPr lang="es-ES" sz="2400" dirty="0" smtClean="0"/>
              <a:t>Compaginar los horarios de disponibilidad de cámaras con los horarios de actividades de ASAPME</a:t>
            </a:r>
          </a:p>
          <a:p>
            <a:pPr marL="342900" indent="-342900" algn="just">
              <a:buFontTx/>
              <a:buChar char="-"/>
            </a:pPr>
            <a:r>
              <a:rPr lang="es-ES" sz="2400" dirty="0" smtClean="0"/>
              <a:t>Adaptación al estilo televisivo: locución y redacción del guion</a:t>
            </a:r>
          </a:p>
          <a:p>
            <a:pPr marL="342900" indent="-342900" algn="just">
              <a:buFontTx/>
              <a:buChar char="-"/>
            </a:pPr>
            <a:r>
              <a:rPr lang="es-ES" sz="2400" dirty="0" smtClean="0"/>
              <a:t>Adaptación de imágenes al texto del guion</a:t>
            </a:r>
          </a:p>
          <a:p>
            <a:pPr marL="342900" indent="-342900">
              <a:buFontTx/>
              <a:buChar char="-"/>
            </a:pPr>
            <a:endParaRPr lang="es-ES" sz="2000" dirty="0" smtClean="0"/>
          </a:p>
          <a:p>
            <a:pPr marL="342900" indent="-342900">
              <a:buFontTx/>
              <a:buChar char="-"/>
            </a:pPr>
            <a:endParaRPr lang="es-ES" sz="2000" dirty="0" smtClean="0"/>
          </a:p>
          <a:p>
            <a:pPr marL="342900" indent="-342900">
              <a:buFontTx/>
              <a:buChar char="-"/>
            </a:pPr>
            <a:endParaRPr lang="es-ES" sz="2000" dirty="0" smtClean="0"/>
          </a:p>
          <a:p>
            <a:pPr marL="342900" indent="-342900">
              <a:buFontTx/>
              <a:buChar char="-"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xmlns="" val="408375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9208" y="40466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smtClean="0"/>
              <a:t>ASPECTOS </a:t>
            </a:r>
            <a:r>
              <a:rPr lang="es-ES" sz="4000" dirty="0"/>
              <a:t>DESTACADOS EN LA PRODUCCIÓN DEL REPORTAJE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395536" y="1916832"/>
            <a:ext cx="84969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s-ES" sz="2400" u="sng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ES" sz="2400" u="sng" dirty="0" smtClean="0"/>
              <a:t>Fortalezas</a:t>
            </a:r>
          </a:p>
          <a:p>
            <a:endParaRPr lang="es-ES" sz="2400" dirty="0" smtClean="0"/>
          </a:p>
          <a:p>
            <a:pPr marL="342900" indent="-342900" algn="just">
              <a:buFontTx/>
              <a:buChar char="-"/>
            </a:pPr>
            <a:r>
              <a:rPr lang="es-ES" sz="2400" dirty="0" smtClean="0"/>
              <a:t>Total colaboración de la dirección y los participantes del centro</a:t>
            </a:r>
          </a:p>
          <a:p>
            <a:pPr marL="342900" indent="-342900" algn="just">
              <a:buFontTx/>
              <a:buChar char="-"/>
            </a:pPr>
            <a:r>
              <a:rPr lang="es-ES" sz="2400" dirty="0" smtClean="0"/>
              <a:t>Motivación personal del grupo por dar a conocer esta asociación</a:t>
            </a:r>
          </a:p>
          <a:p>
            <a:pPr marL="342900" indent="-342900" algn="just">
              <a:buFontTx/>
              <a:buChar char="-"/>
            </a:pPr>
            <a:r>
              <a:rPr lang="es-ES" sz="2400" dirty="0" smtClean="0"/>
              <a:t>Facilidades de grabación de las instalaciones</a:t>
            </a:r>
          </a:p>
          <a:p>
            <a:pPr marL="342900" indent="-342900" algn="just">
              <a:buFontTx/>
              <a:buChar char="-"/>
            </a:pPr>
            <a:r>
              <a:rPr lang="es-ES" sz="2400" dirty="0" smtClean="0"/>
              <a:t>Contacto previo con </a:t>
            </a:r>
            <a:r>
              <a:rPr lang="es-ES" sz="2400" smtClean="0"/>
              <a:t>la entidad </a:t>
            </a:r>
            <a:endParaRPr lang="es-ES" sz="2400" dirty="0" smtClean="0"/>
          </a:p>
          <a:p>
            <a:pPr marL="342900" indent="-342900">
              <a:buFontTx/>
              <a:buChar char="-"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380297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/>
              <a:t>CONCLUSIONES</a:t>
            </a:r>
            <a:endParaRPr lang="es-ES" sz="4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1340768"/>
            <a:ext cx="806489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endParaRPr lang="es-ES" sz="2400" dirty="0" smtClean="0"/>
          </a:p>
          <a:p>
            <a:pPr marL="342900" indent="-342900" algn="just">
              <a:buFontTx/>
              <a:buChar char="-"/>
            </a:pPr>
            <a:r>
              <a:rPr lang="es-ES" sz="2400" dirty="0" smtClean="0"/>
              <a:t>Es muy importante dar a conocer la labor social de este tipo de asociaciones</a:t>
            </a:r>
          </a:p>
          <a:p>
            <a:pPr marL="342900" indent="-342900" algn="just">
              <a:buFontTx/>
              <a:buChar char="-"/>
            </a:pPr>
            <a:r>
              <a:rPr lang="es-ES" sz="2400" dirty="0" smtClean="0"/>
              <a:t>Doble finalidad: para las personas que padecen una enfermedad mental y para cambiar la concepción de la sociedad.</a:t>
            </a:r>
          </a:p>
          <a:p>
            <a:pPr marL="342900" indent="-342900" algn="just">
              <a:buFontTx/>
              <a:buChar char="-"/>
            </a:pPr>
            <a:r>
              <a:rPr lang="es-ES" sz="2400" dirty="0" smtClean="0"/>
              <a:t>Es difícil encontrar un lenguaje neutral </a:t>
            </a:r>
          </a:p>
          <a:p>
            <a:pPr marL="342900" indent="-342900">
              <a:buFontTx/>
              <a:buChar char="-"/>
            </a:pPr>
            <a:endParaRPr lang="es-ES" sz="24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3368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cuencia 01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67544" y="0"/>
            <a:ext cx="8120577" cy="6496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232</TotalTime>
  <Words>335</Words>
  <Application>Microsoft Office PowerPoint</Application>
  <PresentationFormat>Presentación en pantalla (4:3)</PresentationFormat>
  <Paragraphs>95</Paragraphs>
  <Slides>9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Paja</vt:lpstr>
      <vt:lpstr>REPORTAJE</vt:lpstr>
      <vt:lpstr>ASAPME</vt:lpstr>
      <vt:lpstr>GRÁFICO GANTT. PREVISIÓN</vt:lpstr>
      <vt:lpstr>GRÁFICO GANTT. TIEMPO REAL</vt:lpstr>
      <vt:lpstr>GRÁFICO GANTT</vt:lpstr>
      <vt:lpstr>ASPECTOS DESTACADOS EN LA PRODUCCIÓN DEL REPORTAJE</vt:lpstr>
      <vt:lpstr> ASPECTOS DESTACADOS EN LA PRODUCCIÓN DEL REPORTAJE</vt:lpstr>
      <vt:lpstr>CONCLUSIONES</vt:lpstr>
      <vt:lpstr>Diapositiva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REPORTAJE</dc:title>
  <dc:creator>Irene</dc:creator>
  <cp:lastModifiedBy>Raquel</cp:lastModifiedBy>
  <cp:revision>32</cp:revision>
  <dcterms:created xsi:type="dcterms:W3CDTF">2012-05-15T10:02:35Z</dcterms:created>
  <dcterms:modified xsi:type="dcterms:W3CDTF">2012-05-17T11:37:45Z</dcterms:modified>
</cp:coreProperties>
</file>